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69" r:id="rId3"/>
    <p:sldId id="277" r:id="rId4"/>
    <p:sldId id="279" r:id="rId5"/>
    <p:sldId id="280" r:id="rId6"/>
    <p:sldId id="309" r:id="rId7"/>
    <p:sldId id="310" r:id="rId8"/>
    <p:sldId id="278" r:id="rId9"/>
    <p:sldId id="288" r:id="rId10"/>
    <p:sldId id="284" r:id="rId11"/>
    <p:sldId id="302" r:id="rId12"/>
    <p:sldId id="303" r:id="rId13"/>
    <p:sldId id="283" r:id="rId14"/>
    <p:sldId id="285" r:id="rId15"/>
    <p:sldId id="308" r:id="rId16"/>
    <p:sldId id="26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78" autoAdjust="0"/>
  </p:normalViewPr>
  <p:slideViewPr>
    <p:cSldViewPr>
      <p:cViewPr varScale="1">
        <p:scale>
          <a:sx n="92" d="100"/>
          <a:sy n="92" d="100"/>
        </p:scale>
        <p:origin x="696"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human we are quite good at making sense of the information around us visually. In fact, highest bandwidth cognitive channel is vision and have 70% sense</a:t>
            </a:r>
            <a:r>
              <a:rPr lang="en-US" baseline="0" dirty="0" smtClean="0"/>
              <a:t> </a:t>
            </a:r>
            <a:r>
              <a:rPr lang="en-US" baseline="0" dirty="0" err="1" smtClean="0"/>
              <a:t>perceptors</a:t>
            </a:r>
            <a:r>
              <a:rPr lang="en-US" baseline="0" dirty="0" smtClean="0"/>
              <a:t> are visual. </a:t>
            </a:r>
          </a:p>
          <a:p>
            <a:r>
              <a:rPr lang="en-US" baseline="0" dirty="0" smtClean="0"/>
              <a:t>Photo: https://</a:t>
            </a:r>
            <a:r>
              <a:rPr lang="en-US" baseline="0" dirty="0" err="1" smtClean="0"/>
              <a:t>flic.kr</a:t>
            </a:r>
            <a:r>
              <a:rPr lang="en-US" baseline="0" dirty="0" smtClean="0"/>
              <a:t>/p/pBzR53</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a:p>
        </p:txBody>
      </p:sp>
    </p:spTree>
    <p:extLst>
      <p:ext uri="{BB962C8B-B14F-4D97-AF65-F5344CB8AC3E}">
        <p14:creationId xmlns:p14="http://schemas.microsoft.com/office/powerpoint/2010/main" val="1828842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a:t>
            </a:r>
            <a:r>
              <a:rPr lang="en-US" baseline="0" dirty="0" smtClean="0"/>
              <a:t> helps amplify cognition at various points in the process whether it’s to make decisions about the most appropriate algorithms to run, or show trends and patterns to stakeholders within your company or outside clients.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138758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image for data science use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13</a:t>
            </a:fld>
            <a:endParaRPr lang="en-US"/>
          </a:p>
        </p:txBody>
      </p:sp>
    </p:spTree>
    <p:extLst>
      <p:ext uri="{BB962C8B-B14F-4D97-AF65-F5344CB8AC3E}">
        <p14:creationId xmlns:p14="http://schemas.microsoft.com/office/powerpoint/2010/main" val="325888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image for data science use</a:t>
            </a:r>
            <a:r>
              <a:rPr lang="en-US" baseline="0" dirty="0" smtClean="0"/>
              <a:t>.</a:t>
            </a:r>
          </a:p>
          <a:p>
            <a:r>
              <a:rPr lang="en-US" baseline="0" dirty="0" smtClean="0"/>
              <a:t>Photo: https://</a:t>
            </a:r>
            <a:r>
              <a:rPr lang="en-US" baseline="0" dirty="0" err="1" smtClean="0"/>
              <a:t>flic.kr</a:t>
            </a:r>
            <a:r>
              <a:rPr lang="en-US" baseline="0" dirty="0" smtClean="0"/>
              <a:t>/p/</a:t>
            </a:r>
            <a:r>
              <a:rPr lang="en-US" baseline="0" dirty="0" err="1" smtClean="0"/>
              <a:t>dvgxhd</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14</a:t>
            </a:fld>
            <a:endParaRPr lang="en-US"/>
          </a:p>
        </p:txBody>
      </p:sp>
    </p:spTree>
    <p:extLst>
      <p:ext uri="{BB962C8B-B14F-4D97-AF65-F5344CB8AC3E}">
        <p14:creationId xmlns:p14="http://schemas.microsoft.com/office/powerpoint/2010/main" val="325888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growing at an astounding</a:t>
            </a:r>
            <a:r>
              <a:rPr lang="en-US" baseline="0" dirty="0" smtClean="0"/>
              <a:t> rate, computational methods alone are not able to keep pace.</a:t>
            </a:r>
          </a:p>
          <a:p>
            <a:r>
              <a:rPr lang="en-US" baseline="0" dirty="0" smtClean="0"/>
              <a:t>Photo: https://</a:t>
            </a:r>
            <a:r>
              <a:rPr lang="en-US" baseline="0" dirty="0" err="1" smtClean="0"/>
              <a:t>flic.kr</a:t>
            </a:r>
            <a:r>
              <a:rPr lang="en-US" baseline="0" dirty="0" smtClean="0"/>
              <a:t>/p/in4r4H</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a:t>
            </a:fld>
            <a:endParaRPr lang="en-US"/>
          </a:p>
        </p:txBody>
      </p:sp>
    </p:spTree>
    <p:extLst>
      <p:ext uri="{BB962C8B-B14F-4D97-AF65-F5344CB8AC3E}">
        <p14:creationId xmlns:p14="http://schemas.microsoft.com/office/powerpoint/2010/main" val="242528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4</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will also be discussing graphs that are not interactive, but the point of where the interactivity resides by the designer or the user or the user as the designer is one that we’ll come back to. </a:t>
            </a:r>
            <a:endParaRPr lang="en-US" dirty="0" smtClean="0"/>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will also be discussing graphs that are not interactive, but the point of where the interactivity resides by the designer or the user or the user as the designer is one that we’ll come back to. </a:t>
            </a:r>
            <a:endParaRPr lang="en-US" dirty="0" smtClean="0"/>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PLACEHOLDER IMAGE from Visual Data Mining</a:t>
            </a:r>
            <a:r>
              <a:rPr lang="en-US" baseline="0" dirty="0" smtClean="0"/>
              <a:t>: Recognizing Telephone Calling Fraud – K. Cox, S. </a:t>
            </a:r>
            <a:r>
              <a:rPr lang="en-US" baseline="0" dirty="0" err="1" smtClean="0"/>
              <a:t>Eick</a:t>
            </a:r>
            <a:r>
              <a:rPr lang="en-US" baseline="0" dirty="0" smtClean="0"/>
              <a:t>, G. Wills the nodes represent subscribers and the edges to the countries are the total number of calls. Brightly colored nodes are unusual and warrant further investigation. Tool is </a:t>
            </a:r>
            <a:r>
              <a:rPr lang="en-US" baseline="0" dirty="0" err="1" smtClean="0"/>
              <a:t>NicheWorks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a:p>
        </p:txBody>
      </p:sp>
    </p:spTree>
    <p:extLst>
      <p:ext uri="{BB962C8B-B14F-4D97-AF65-F5344CB8AC3E}">
        <p14:creationId xmlns:p14="http://schemas.microsoft.com/office/powerpoint/2010/main" val="119278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resources able</a:t>
            </a:r>
            <a:r>
              <a:rPr lang="en-US" baseline="0" dirty="0" smtClean="0"/>
              <a:t> to offload some of the work from cognitive to the perceptual using encodings space, shape, color etc. </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a:p>
        </p:txBody>
      </p:sp>
    </p:spTree>
    <p:extLst>
      <p:ext uri="{BB962C8B-B14F-4D97-AF65-F5344CB8AC3E}">
        <p14:creationId xmlns:p14="http://schemas.microsoft.com/office/powerpoint/2010/main" val="1058444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PLACEHOLDER</a:t>
            </a:r>
            <a:r>
              <a:rPr lang="en-US" baseline="0" dirty="0" smtClean="0"/>
              <a:t> IMAGE </a:t>
            </a:r>
            <a:r>
              <a:rPr lang="en-US" dirty="0" err="1" smtClean="0"/>
              <a:t>Iso</a:t>
            </a:r>
            <a:r>
              <a:rPr lang="en-US" baseline="0" dirty="0" smtClean="0"/>
              <a:t> contours of map</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9</a:t>
            </a:fld>
            <a:endParaRPr lang="en-US"/>
          </a:p>
        </p:txBody>
      </p:sp>
    </p:spTree>
    <p:extLst>
      <p:ext uri="{BB962C8B-B14F-4D97-AF65-F5344CB8AC3E}">
        <p14:creationId xmlns:p14="http://schemas.microsoft.com/office/powerpoint/2010/main" val="119278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a:t>
            </a:fld>
            <a:endParaRPr lang="en-US"/>
          </a:p>
        </p:txBody>
      </p:sp>
    </p:spTree>
    <p:extLst>
      <p:ext uri="{BB962C8B-B14F-4D97-AF65-F5344CB8AC3E}">
        <p14:creationId xmlns:p14="http://schemas.microsoft.com/office/powerpoint/2010/main" val="347519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DA78D-F215-42DF-9B83-6796C1E0909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DA78D-F215-42DF-9B83-6796C1E09096}"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DA78D-F215-42DF-9B83-6796C1E09096}"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1/25/17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t>1/25/17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t>1/25/17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1/25/17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1/25/17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a:stretch>
            <a:fillRect/>
          </a:stretch>
        </p:blipFill>
        <p:spPr>
          <a:xfrm>
            <a:off x="6578550" y="62508"/>
            <a:ext cx="2143379" cy="248989"/>
          </a:xfrm>
          <a:prstGeom prst="rect">
            <a:avLst/>
          </a:prstGeom>
        </p:spPr>
      </p:pic>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1/25/17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lstStyle/>
          <a:p>
            <a:r>
              <a:rPr lang="en-US" dirty="0" smtClean="0"/>
              <a:t>Why Visualization?</a:t>
            </a:r>
            <a:endParaRPr lang="en-US" dirty="0"/>
          </a:p>
        </p:txBody>
      </p:sp>
      <p:sp>
        <p:nvSpPr>
          <p:cNvPr id="5" name="Subtitle 1"/>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350326" y="5831663"/>
            <a:ext cx="4244553" cy="493075"/>
          </a:xfrm>
          <a:prstGeom prst="rect">
            <a:avLst/>
          </a:prstGeom>
        </p:spPr>
      </p:pic>
    </p:spTree>
    <p:extLst>
      <p:ext uri="{BB962C8B-B14F-4D97-AF65-F5344CB8AC3E}">
        <p14:creationId xmlns:p14="http://schemas.microsoft.com/office/powerpoint/2010/main" val="2742512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12-08 at 9.19.22 PM.png"/>
          <p:cNvPicPr>
            <a:picLocks noGrp="1" noChangeAspect="1"/>
          </p:cNvPicPr>
          <p:nvPr>
            <p:ph idx="1"/>
          </p:nvPr>
        </p:nvPicPr>
        <p:blipFill>
          <a:blip r:embed="rId3">
            <a:extLst>
              <a:ext uri="{28A0092B-C50C-407E-A947-70E740481C1C}">
                <a14:useLocalDpi xmlns:a14="http://schemas.microsoft.com/office/drawing/2010/main" val="0"/>
              </a:ext>
            </a:extLst>
          </a:blip>
          <a:srcRect l="1813" r="1813"/>
          <a:stretch>
            <a:fillRect/>
          </a:stretch>
        </p:blipFill>
        <p:spPr/>
      </p:pic>
      <p:sp>
        <p:nvSpPr>
          <p:cNvPr id="5" name="TextBox 4"/>
          <p:cNvSpPr txBox="1"/>
          <p:nvPr/>
        </p:nvSpPr>
        <p:spPr>
          <a:xfrm>
            <a:off x="6324600" y="6172200"/>
            <a:ext cx="2045301" cy="369332"/>
          </a:xfrm>
          <a:prstGeom prst="rect">
            <a:avLst/>
          </a:prstGeom>
          <a:noFill/>
        </p:spPr>
        <p:txBody>
          <a:bodyPr wrap="none" rtlCol="0">
            <a:spAutoFit/>
          </a:bodyPr>
          <a:lstStyle/>
          <a:p>
            <a:r>
              <a:rPr lang="en-US" dirty="0"/>
              <a:t>[</a:t>
            </a:r>
            <a:r>
              <a:rPr lang="en-US" dirty="0" err="1" smtClean="0"/>
              <a:t>Anscombe</a:t>
            </a:r>
            <a:r>
              <a:rPr lang="en-US" dirty="0" smtClean="0"/>
              <a:t>, 1973]</a:t>
            </a:r>
            <a:endParaRPr lang="en-US" dirty="0"/>
          </a:p>
        </p:txBody>
      </p:sp>
    </p:spTree>
    <p:extLst>
      <p:ext uri="{BB962C8B-B14F-4D97-AF65-F5344CB8AC3E}">
        <p14:creationId xmlns:p14="http://schemas.microsoft.com/office/powerpoint/2010/main" val="2732115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2-08 at 9.22.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89" y="382402"/>
            <a:ext cx="8133711" cy="6399398"/>
          </a:xfrm>
          <a:prstGeom prst="rect">
            <a:avLst/>
          </a:prstGeom>
        </p:spPr>
      </p:pic>
      <p:sp>
        <p:nvSpPr>
          <p:cNvPr id="7" name="TextBox 6"/>
          <p:cNvSpPr txBox="1"/>
          <p:nvPr/>
        </p:nvSpPr>
        <p:spPr>
          <a:xfrm>
            <a:off x="2493085" y="6412468"/>
            <a:ext cx="5355515" cy="369332"/>
          </a:xfrm>
          <a:prstGeom prst="rect">
            <a:avLst/>
          </a:prstGeom>
          <a:noFill/>
        </p:spPr>
        <p:txBody>
          <a:bodyPr wrap="none" rtlCol="0">
            <a:spAutoFit/>
          </a:bodyPr>
          <a:lstStyle/>
          <a:p>
            <a:r>
              <a:rPr lang="en-US" dirty="0" smtClean="0"/>
              <a:t>source</a:t>
            </a:r>
            <a:r>
              <a:rPr lang="en-US" dirty="0"/>
              <a:t>: http://</a:t>
            </a:r>
            <a:r>
              <a:rPr lang="en-US" dirty="0" err="1"/>
              <a:t>informatique-</a:t>
            </a:r>
            <a:r>
              <a:rPr lang="en-US" dirty="0" err="1" smtClean="0"/>
              <a:t>python.readthedocs.io</a:t>
            </a:r>
            <a:endParaRPr lang="en-US" dirty="0"/>
          </a:p>
        </p:txBody>
      </p:sp>
    </p:spTree>
    <p:extLst>
      <p:ext uri="{BB962C8B-B14F-4D97-AF65-F5344CB8AC3E}">
        <p14:creationId xmlns:p14="http://schemas.microsoft.com/office/powerpoint/2010/main" val="4277318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 Data Science</a:t>
            </a:r>
            <a:endParaRPr lang="en-US" dirty="0"/>
          </a:p>
        </p:txBody>
      </p:sp>
      <p:sp>
        <p:nvSpPr>
          <p:cNvPr id="3" name="Content Placeholder 2"/>
          <p:cNvSpPr>
            <a:spLocks noGrp="1"/>
          </p:cNvSpPr>
          <p:nvPr>
            <p:ph idx="1"/>
          </p:nvPr>
        </p:nvSpPr>
        <p:spPr/>
        <p:txBody>
          <a:bodyPr/>
          <a:lstStyle/>
          <a:p>
            <a:pPr marL="0" indent="0" algn="ctr">
              <a:buNone/>
            </a:pPr>
            <a:endParaRPr lang="en-US" b="1" dirty="0" smtClean="0"/>
          </a:p>
          <a:p>
            <a:pPr marL="0" indent="0" algn="ctr">
              <a:buNone/>
            </a:pPr>
            <a:endParaRPr lang="en-US" b="1" dirty="0" smtClean="0"/>
          </a:p>
          <a:p>
            <a:pPr marL="0" indent="0" algn="ctr">
              <a:buNone/>
            </a:pPr>
            <a:r>
              <a:rPr lang="en-US" b="1" dirty="0" smtClean="0"/>
              <a:t>Derive value </a:t>
            </a:r>
            <a:r>
              <a:rPr lang="en-US" dirty="0" smtClean="0"/>
              <a:t>from data to provide actionable insights</a:t>
            </a:r>
          </a:p>
          <a:p>
            <a:pPr marL="0" indent="0">
              <a:buNone/>
            </a:pPr>
            <a:r>
              <a:rPr lang="en-US" dirty="0" smtClean="0"/>
              <a:t>		</a:t>
            </a:r>
            <a:endParaRPr lang="en-US" dirty="0"/>
          </a:p>
        </p:txBody>
      </p:sp>
    </p:spTree>
    <p:extLst>
      <p:ext uri="{BB962C8B-B14F-4D97-AF65-F5344CB8AC3E}">
        <p14:creationId xmlns:p14="http://schemas.microsoft.com/office/powerpoint/2010/main" val="1752303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12-08 at 7.2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898828"/>
            <a:ext cx="9144000" cy="5730572"/>
          </a:xfrm>
          <a:prstGeom prst="rect">
            <a:avLst/>
          </a:prstGeom>
        </p:spPr>
      </p:pic>
      <p:sp>
        <p:nvSpPr>
          <p:cNvPr id="9" name="TextBox 8"/>
          <p:cNvSpPr txBox="1"/>
          <p:nvPr/>
        </p:nvSpPr>
        <p:spPr>
          <a:xfrm>
            <a:off x="5087903" y="6336268"/>
            <a:ext cx="3751297" cy="369332"/>
          </a:xfrm>
          <a:prstGeom prst="rect">
            <a:avLst/>
          </a:prstGeom>
          <a:noFill/>
        </p:spPr>
        <p:txBody>
          <a:bodyPr wrap="none" rtlCol="0">
            <a:spAutoFit/>
          </a:bodyPr>
          <a:lstStyle/>
          <a:p>
            <a:r>
              <a:rPr lang="en-US" dirty="0" smtClean="0">
                <a:solidFill>
                  <a:schemeClr val="tx1">
                    <a:lumMod val="75000"/>
                    <a:lumOff val="25000"/>
                  </a:schemeClr>
                </a:solidFill>
              </a:rPr>
              <a:t>https</a:t>
            </a:r>
            <a:r>
              <a:rPr lang="en-US" dirty="0">
                <a:solidFill>
                  <a:schemeClr val="tx1">
                    <a:lumMod val="75000"/>
                    <a:lumOff val="25000"/>
                  </a:schemeClr>
                </a:solidFill>
              </a:rPr>
              <a:t>://</a:t>
            </a:r>
            <a:r>
              <a:rPr lang="en-US" dirty="0" err="1" smtClean="0">
                <a:solidFill>
                  <a:schemeClr val="tx1">
                    <a:lumMod val="75000"/>
                    <a:lumOff val="25000"/>
                  </a:schemeClr>
                </a:solidFill>
              </a:rPr>
              <a:t>blogs.technet.microsoft.com</a:t>
            </a:r>
            <a:endParaRPr lang="en-US" dirty="0">
              <a:solidFill>
                <a:schemeClr val="tx1">
                  <a:lumMod val="75000"/>
                  <a:lumOff val="25000"/>
                </a:schemeClr>
              </a:solidFill>
            </a:endParaRPr>
          </a:p>
        </p:txBody>
      </p:sp>
      <p:sp>
        <p:nvSpPr>
          <p:cNvPr id="5" name="Rectangle 4"/>
          <p:cNvSpPr/>
          <p:nvPr/>
        </p:nvSpPr>
        <p:spPr>
          <a:xfrm>
            <a:off x="0" y="762000"/>
            <a:ext cx="91440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bwMode="gray">
          <a:xfrm>
            <a:off x="0" y="-4572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lgn="ctr">
              <a:spcBef>
                <a:spcPts val="0"/>
              </a:spcBef>
              <a:buFontTx/>
              <a:buNone/>
              <a:defRPr/>
            </a:pPr>
            <a:r>
              <a:rPr lang="en-US" sz="6600" dirty="0">
                <a:solidFill>
                  <a:schemeClr val="tx1">
                    <a:lumMod val="75000"/>
                    <a:lumOff val="25000"/>
                  </a:schemeClr>
                </a:solidFill>
                <a:latin typeface="Bebas Neue" charset="0"/>
                <a:ea typeface="Bebas Neue" charset="0"/>
                <a:cs typeface="Bebas Neue" charset="0"/>
              </a:rPr>
              <a:t>f</a:t>
            </a:r>
            <a:r>
              <a:rPr lang="en-US" sz="6600" dirty="0" smtClean="0">
                <a:solidFill>
                  <a:schemeClr val="tx1">
                    <a:lumMod val="75000"/>
                    <a:lumOff val="25000"/>
                  </a:schemeClr>
                </a:solidFill>
                <a:latin typeface="Bebas Neue" charset="0"/>
                <a:ea typeface="Bebas Neue" charset="0"/>
                <a:cs typeface="Bebas Neue" charset="0"/>
              </a:rPr>
              <a:t>or you</a:t>
            </a:r>
          </a:p>
        </p:txBody>
      </p:sp>
    </p:spTree>
    <p:extLst>
      <p:ext uri="{BB962C8B-B14F-4D97-AF65-F5344CB8AC3E}">
        <p14:creationId xmlns:p14="http://schemas.microsoft.com/office/powerpoint/2010/main" val="17194474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09600"/>
            <a:ext cx="91440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7-01-03 at 11.44.54 A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28600" y="322154"/>
            <a:ext cx="10515600" cy="6455213"/>
          </a:xfrm>
          <a:prstGeom prst="rect">
            <a:avLst/>
          </a:prstGeom>
        </p:spPr>
      </p:pic>
      <p:sp>
        <p:nvSpPr>
          <p:cNvPr id="7" name="Content Placeholder 2"/>
          <p:cNvSpPr txBox="1">
            <a:spLocks/>
          </p:cNvSpPr>
          <p:nvPr/>
        </p:nvSpPr>
        <p:spPr bwMode="gray">
          <a:xfrm>
            <a:off x="-76200" y="42672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rgbClr val="FFFFFF"/>
              </a:solidFill>
            </a:endParaRPr>
          </a:p>
          <a:p>
            <a:pPr marL="0" indent="0">
              <a:spcBef>
                <a:spcPts val="0"/>
              </a:spcBef>
              <a:buFontTx/>
              <a:buNone/>
              <a:defRPr/>
            </a:pPr>
            <a:endParaRPr lang="en-US" dirty="0" smtClean="0">
              <a:solidFill>
                <a:srgbClr val="FFFFFF"/>
              </a:solidFill>
            </a:endParaRPr>
          </a:p>
          <a:p>
            <a:pPr marL="0" indent="0">
              <a:spcBef>
                <a:spcPts val="0"/>
              </a:spcBef>
              <a:buFontTx/>
              <a:buNone/>
              <a:defRPr/>
            </a:pPr>
            <a:endParaRPr lang="en-US" dirty="0" smtClean="0">
              <a:solidFill>
                <a:srgbClr val="FFFFFF"/>
              </a:solidFill>
            </a:endParaRPr>
          </a:p>
          <a:p>
            <a:pPr marL="0" indent="0">
              <a:spcBef>
                <a:spcPts val="0"/>
              </a:spcBef>
              <a:buFontTx/>
              <a:buNone/>
              <a:defRPr/>
            </a:pPr>
            <a:r>
              <a:rPr lang="en-US" sz="6600" dirty="0">
                <a:solidFill>
                  <a:srgbClr val="FFFFFF"/>
                </a:solidFill>
                <a:latin typeface="Bebas Neue" charset="0"/>
                <a:ea typeface="Bebas Neue" charset="0"/>
                <a:cs typeface="Bebas Neue" charset="0"/>
              </a:rPr>
              <a:t>f</a:t>
            </a:r>
            <a:r>
              <a:rPr lang="en-US" sz="6600" dirty="0" smtClean="0">
                <a:solidFill>
                  <a:srgbClr val="FFFFFF"/>
                </a:solidFill>
                <a:latin typeface="Bebas Neue" charset="0"/>
                <a:ea typeface="Bebas Neue" charset="0"/>
                <a:cs typeface="Bebas Neue" charset="0"/>
              </a:rPr>
              <a:t>or others</a:t>
            </a:r>
          </a:p>
        </p:txBody>
      </p:sp>
      <p:sp>
        <p:nvSpPr>
          <p:cNvPr id="11" name="Content Placeholder 2"/>
          <p:cNvSpPr txBox="1">
            <a:spLocks/>
          </p:cNvSpPr>
          <p:nvPr/>
        </p:nvSpPr>
        <p:spPr>
          <a:xfrm>
            <a:off x="3962400" y="60658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chemeClr val="tx1">
                    <a:lumMod val="75000"/>
                    <a:lumOff val="25000"/>
                  </a:schemeClr>
                </a:solidFill>
              </a:rPr>
              <a:t>flickr</a:t>
            </a:r>
            <a:r>
              <a:rPr lang="en-US" sz="1800" dirty="0" smtClean="0">
                <a:solidFill>
                  <a:schemeClr val="tx1">
                    <a:lumMod val="75000"/>
                    <a:lumOff val="25000"/>
                  </a:schemeClr>
                </a:solidFill>
              </a:rPr>
              <a:t> cc 2.0</a:t>
            </a:r>
          </a:p>
          <a:p>
            <a:pPr marL="0" indent="0" algn="ctr">
              <a:buFont typeface="Arial" panose="020B0604020202020204" pitchFamily="34" charset="0"/>
              <a:buNone/>
            </a:pPr>
            <a:r>
              <a:rPr lang="en-US" sz="1800" dirty="0" smtClean="0">
                <a:solidFill>
                  <a:schemeClr val="tx1">
                    <a:lumMod val="75000"/>
                    <a:lumOff val="25000"/>
                  </a:schemeClr>
                </a:solidFill>
              </a:rPr>
              <a:t>by Sebastian </a:t>
            </a:r>
            <a:r>
              <a:rPr lang="en-US" sz="1800" dirty="0" err="1" smtClean="0">
                <a:solidFill>
                  <a:schemeClr val="tx1">
                    <a:lumMod val="75000"/>
                    <a:lumOff val="25000"/>
                  </a:schemeClr>
                </a:solidFill>
              </a:rPr>
              <a:t>Sikora</a:t>
            </a:r>
            <a:endParaRPr lang="en-US" dirty="0">
              <a:solidFill>
                <a:schemeClr val="tx1">
                  <a:lumMod val="75000"/>
                  <a:lumOff val="25000"/>
                </a:schemeClr>
              </a:solidFill>
            </a:endParaRPr>
          </a:p>
        </p:txBody>
      </p:sp>
    </p:spTree>
    <p:extLst>
      <p:ext uri="{BB962C8B-B14F-4D97-AF65-F5344CB8AC3E}">
        <p14:creationId xmlns:p14="http://schemas.microsoft.com/office/powerpoint/2010/main" val="123780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chool_logo1_rgb_xl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072" y="2724912"/>
            <a:ext cx="7229856" cy="1408176"/>
          </a:xfrm>
          <a:prstGeom prst="rect">
            <a:avLst/>
          </a:prstGeom>
        </p:spPr>
      </p:pic>
    </p:spTree>
    <p:extLst>
      <p:ext uri="{BB962C8B-B14F-4D97-AF65-F5344CB8AC3E}">
        <p14:creationId xmlns:p14="http://schemas.microsoft.com/office/powerpoint/2010/main" val="26308971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7-01-03 at 11.17.07 AM.png"/>
          <p:cNvPicPr>
            <a:picLocks noGrp="1" noChangeAspect="1"/>
          </p:cNvPicPr>
          <p:nvPr>
            <p:ph idx="1"/>
          </p:nvPr>
        </p:nvPicPr>
        <p:blipFill>
          <a:blip r:embed="rId3">
            <a:extLst>
              <a:ext uri="{28A0092B-C50C-407E-A947-70E740481C1C}">
                <a14:useLocalDpi xmlns:a14="http://schemas.microsoft.com/office/drawing/2010/main" val="0"/>
              </a:ext>
            </a:extLst>
          </a:blip>
          <a:srcRect l="2901" r="2901"/>
          <a:stretch>
            <a:fillRect/>
          </a:stretch>
        </p:blipFill>
        <p:spPr>
          <a:xfrm>
            <a:off x="-1461646" y="381000"/>
            <a:ext cx="11720955" cy="6446074"/>
          </a:xfrm>
        </p:spPr>
      </p:pic>
      <p:sp>
        <p:nvSpPr>
          <p:cNvPr id="7" name="Content Placeholder 2"/>
          <p:cNvSpPr txBox="1">
            <a:spLocks/>
          </p:cNvSpPr>
          <p:nvPr/>
        </p:nvSpPr>
        <p:spPr bwMode="gray">
          <a:xfrm>
            <a:off x="152400" y="1524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lgn="ctr">
              <a:spcBef>
                <a:spcPts val="0"/>
              </a:spcBef>
              <a:buFontTx/>
              <a:buNone/>
              <a:defRPr/>
            </a:pPr>
            <a:r>
              <a:rPr lang="en-US" sz="6600" dirty="0">
                <a:solidFill>
                  <a:schemeClr val="bg1"/>
                </a:solidFill>
                <a:latin typeface="Bebas Neue" charset="0"/>
                <a:ea typeface="Bebas Neue" charset="0"/>
                <a:cs typeface="Bebas Neue" charset="0"/>
              </a:rPr>
              <a:t>h</a:t>
            </a:r>
            <a:r>
              <a:rPr lang="en-US" sz="6600" dirty="0" smtClean="0">
                <a:solidFill>
                  <a:schemeClr val="bg1"/>
                </a:solidFill>
                <a:latin typeface="Bebas Neue" charset="0"/>
                <a:ea typeface="Bebas Neue" charset="0"/>
                <a:cs typeface="Bebas Neue" charset="0"/>
              </a:rPr>
              <a:t>uman perception</a:t>
            </a:r>
          </a:p>
          <a:p>
            <a:pPr marL="0" indent="0" algn="ctr">
              <a:spcBef>
                <a:spcPts val="0"/>
              </a:spcBef>
              <a:buFontTx/>
              <a:buNone/>
              <a:defRPr/>
            </a:pPr>
            <a:r>
              <a:rPr lang="en-US" sz="6600" dirty="0">
                <a:solidFill>
                  <a:schemeClr val="bg1"/>
                </a:solidFill>
                <a:latin typeface="Bebas Neue" charset="0"/>
                <a:ea typeface="Bebas Neue" charset="0"/>
                <a:cs typeface="Bebas Neue" charset="0"/>
              </a:rPr>
              <a:t>i</a:t>
            </a:r>
            <a:r>
              <a:rPr lang="en-US" sz="6600" dirty="0" smtClean="0">
                <a:solidFill>
                  <a:schemeClr val="bg1"/>
                </a:solidFill>
                <a:latin typeface="Bebas Neue" charset="0"/>
                <a:ea typeface="Bebas Neue" charset="0"/>
                <a:cs typeface="Bebas Neue" charset="0"/>
              </a:rPr>
              <a:t>s powerful</a:t>
            </a:r>
          </a:p>
        </p:txBody>
      </p:sp>
      <p:sp>
        <p:nvSpPr>
          <p:cNvPr id="8" name="Content Placeholder 2"/>
          <p:cNvSpPr txBox="1">
            <a:spLocks/>
          </p:cNvSpPr>
          <p:nvPr/>
        </p:nvSpPr>
        <p:spPr>
          <a:xfrm>
            <a:off x="-2057400" y="60198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rgbClr val="FFFFFF"/>
                </a:solidFill>
              </a:rPr>
              <a:t>flickr</a:t>
            </a:r>
            <a:r>
              <a:rPr lang="en-US" sz="1800" dirty="0" smtClean="0">
                <a:solidFill>
                  <a:srgbClr val="FFFFFF"/>
                </a:solidFill>
              </a:rPr>
              <a:t> cc 2.0</a:t>
            </a:r>
          </a:p>
          <a:p>
            <a:pPr marL="0" indent="0" algn="ctr">
              <a:buFont typeface="Arial" panose="020B0604020202020204" pitchFamily="34" charset="0"/>
              <a:buNone/>
            </a:pPr>
            <a:r>
              <a:rPr lang="en-US" sz="1800" dirty="0" smtClean="0">
                <a:solidFill>
                  <a:srgbClr val="FFFFFF"/>
                </a:solidFill>
              </a:rPr>
              <a:t>Star Gazing by </a:t>
            </a:r>
            <a:r>
              <a:rPr lang="en-US" sz="1800" dirty="0" err="1" smtClean="0">
                <a:solidFill>
                  <a:srgbClr val="FFFFFF"/>
                </a:solidFill>
              </a:rPr>
              <a:t>uditha</a:t>
            </a:r>
            <a:r>
              <a:rPr lang="en-US" sz="1800" dirty="0" smtClean="0">
                <a:solidFill>
                  <a:srgbClr val="FFFFFF"/>
                </a:solidFill>
              </a:rPr>
              <a:t> </a:t>
            </a:r>
            <a:r>
              <a:rPr lang="en-US" sz="1800" dirty="0" err="1" smtClean="0">
                <a:solidFill>
                  <a:srgbClr val="FFFFFF"/>
                </a:solidFill>
              </a:rPr>
              <a:t>wickramanayaka</a:t>
            </a:r>
            <a:endParaRPr lang="en-US" sz="1800" dirty="0" smtClean="0">
              <a:solidFill>
                <a:srgbClr val="FFFFFF"/>
              </a:solidFill>
            </a:endParaRPr>
          </a:p>
          <a:p>
            <a:pPr marL="0" indent="0">
              <a:buFont typeface="Arial" panose="020B0604020202020204" pitchFamily="34" charset="0"/>
              <a:buNone/>
            </a:pPr>
            <a:r>
              <a:rPr lang="en-US" dirty="0" smtClean="0"/>
              <a:t>]</a:t>
            </a:r>
            <a:endParaRPr lang="en-US" dirty="0"/>
          </a:p>
        </p:txBody>
      </p:sp>
    </p:spTree>
    <p:extLst>
      <p:ext uri="{BB962C8B-B14F-4D97-AF65-F5344CB8AC3E}">
        <p14:creationId xmlns:p14="http://schemas.microsoft.com/office/powerpoint/2010/main" val="3245741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Shot 2017-01-03 at 11.26.58 AM.png"/>
          <p:cNvPicPr>
            <a:picLocks noGrp="1" noChangeAspect="1"/>
          </p:cNvPicPr>
          <p:nvPr>
            <p:ph idx="1"/>
          </p:nvPr>
        </p:nvPicPr>
        <p:blipFill>
          <a:blip r:embed="rId3">
            <a:extLst>
              <a:ext uri="{28A0092B-C50C-407E-A947-70E740481C1C}">
                <a14:useLocalDpi xmlns:a14="http://schemas.microsoft.com/office/drawing/2010/main" val="0"/>
              </a:ext>
            </a:extLst>
          </a:blip>
          <a:srcRect t="9956" b="9956"/>
          <a:stretch>
            <a:fillRect/>
          </a:stretch>
        </p:blipFill>
        <p:spPr>
          <a:xfrm>
            <a:off x="-1371600" y="381000"/>
            <a:ext cx="11658600" cy="6411781"/>
          </a:xfrm>
        </p:spPr>
      </p:pic>
      <p:sp>
        <p:nvSpPr>
          <p:cNvPr id="8" name="Content Placeholder 2"/>
          <p:cNvSpPr txBox="1">
            <a:spLocks/>
          </p:cNvSpPr>
          <p:nvPr/>
        </p:nvSpPr>
        <p:spPr>
          <a:xfrm>
            <a:off x="3581400" y="60658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rgbClr val="FFFFFF"/>
                </a:solidFill>
              </a:rPr>
              <a:t>flickr</a:t>
            </a:r>
            <a:r>
              <a:rPr lang="en-US" sz="1800" dirty="0" smtClean="0">
                <a:solidFill>
                  <a:srgbClr val="FFFFFF"/>
                </a:solidFill>
              </a:rPr>
              <a:t> cc 2.0</a:t>
            </a:r>
          </a:p>
          <a:p>
            <a:pPr marL="0" indent="0" algn="ctr">
              <a:buFont typeface="Arial" panose="020B0604020202020204" pitchFamily="34" charset="0"/>
              <a:buNone/>
            </a:pPr>
            <a:r>
              <a:rPr lang="en-US" sz="1800" dirty="0" smtClean="0">
                <a:solidFill>
                  <a:srgbClr val="FFFFFF"/>
                </a:solidFill>
              </a:rPr>
              <a:t> </a:t>
            </a:r>
            <a:r>
              <a:rPr lang="en-US" sz="1800" dirty="0" err="1" smtClean="0">
                <a:solidFill>
                  <a:srgbClr val="FFFFFF"/>
                </a:solidFill>
              </a:rPr>
              <a:t>Big_Data</a:t>
            </a:r>
            <a:r>
              <a:rPr lang="en-US" sz="1800" dirty="0" err="1">
                <a:solidFill>
                  <a:srgbClr val="FFFFFF"/>
                </a:solidFill>
              </a:rPr>
              <a:t>_</a:t>
            </a:r>
            <a:r>
              <a:rPr lang="en-US" sz="1800" dirty="0" err="1" smtClean="0">
                <a:solidFill>
                  <a:srgbClr val="FFFFFF"/>
                </a:solidFill>
              </a:rPr>
              <a:t>Higgs</a:t>
            </a:r>
            <a:r>
              <a:rPr lang="en-US" sz="1800" dirty="0" smtClean="0">
                <a:solidFill>
                  <a:srgbClr val="FFFFFF"/>
                </a:solidFill>
              </a:rPr>
              <a:t> by </a:t>
            </a:r>
            <a:r>
              <a:rPr lang="en-US" sz="1800" dirty="0" err="1" smtClean="0">
                <a:solidFill>
                  <a:srgbClr val="FFFFFF"/>
                </a:solidFill>
              </a:rPr>
              <a:t>KamiPhuc</a:t>
            </a:r>
            <a:endParaRPr lang="en-US" dirty="0"/>
          </a:p>
        </p:txBody>
      </p:sp>
    </p:spTree>
    <p:extLst>
      <p:ext uri="{BB962C8B-B14F-4D97-AF65-F5344CB8AC3E}">
        <p14:creationId xmlns:p14="http://schemas.microsoft.com/office/powerpoint/2010/main" val="1328292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2"/>
          <p:cNvSpPr txBox="1">
            <a:spLocks/>
          </p:cNvSpPr>
          <p:nvPr/>
        </p:nvSpPr>
        <p:spPr bwMode="gray">
          <a:xfrm>
            <a:off x="0" y="12192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a:p>
            <a:pPr marL="0" indent="0">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What is data</a:t>
            </a:r>
          </a:p>
        </p:txBody>
      </p:sp>
      <p:sp>
        <p:nvSpPr>
          <p:cNvPr id="6" name="Content Placeholder 2"/>
          <p:cNvSpPr txBox="1">
            <a:spLocks/>
          </p:cNvSpPr>
          <p:nvPr/>
        </p:nvSpPr>
        <p:spPr bwMode="gray">
          <a:xfrm>
            <a:off x="152400" y="2103437"/>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a:p>
            <a:pPr marL="0" indent="0">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visualization?</a:t>
            </a:r>
          </a:p>
        </p:txBody>
      </p:sp>
    </p:spTree>
    <p:extLst>
      <p:ext uri="{BB962C8B-B14F-4D97-AF65-F5344CB8AC3E}">
        <p14:creationId xmlns:p14="http://schemas.microsoft.com/office/powerpoint/2010/main" val="271489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“the use of computer-supported, interactive, visual representations of abstract data to amplify cognition.”</a:t>
            </a:r>
          </a:p>
          <a:p>
            <a:pPr marL="0" indent="0">
              <a:buNone/>
            </a:pPr>
            <a:r>
              <a:rPr lang="en-US" dirty="0"/>
              <a:t>[</a:t>
            </a:r>
            <a:r>
              <a:rPr lang="en-US" dirty="0" err="1" smtClean="0"/>
              <a:t>Mackinlay</a:t>
            </a:r>
            <a:r>
              <a:rPr lang="en-US" dirty="0" smtClean="0"/>
              <a:t>, Card, &amp; </a:t>
            </a:r>
            <a:r>
              <a:rPr lang="en-US" dirty="0" err="1" smtClean="0"/>
              <a:t>Shneiderman</a:t>
            </a:r>
            <a:r>
              <a:rPr lang="en-US" dirty="0" smtClean="0"/>
              <a:t>, 1999]</a:t>
            </a:r>
            <a:endParaRPr lang="en-US" dirty="0"/>
          </a:p>
        </p:txBody>
      </p:sp>
    </p:spTree>
    <p:extLst>
      <p:ext uri="{BB962C8B-B14F-4D97-AF65-F5344CB8AC3E}">
        <p14:creationId xmlns:p14="http://schemas.microsoft.com/office/powerpoint/2010/main" val="42654921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computer-supported, </a:t>
            </a:r>
          </a:p>
          <a:p>
            <a:pPr marL="0" indent="0" algn="ctr">
              <a:buNone/>
            </a:pPr>
            <a:r>
              <a:rPr lang="en-US" dirty="0" smtClean="0"/>
              <a:t>interactive, </a:t>
            </a:r>
          </a:p>
          <a:p>
            <a:pPr marL="0" indent="0" algn="ctr">
              <a:buNone/>
            </a:pPr>
            <a:r>
              <a:rPr lang="en-US" dirty="0" smtClean="0"/>
              <a:t>visual representations</a:t>
            </a:r>
            <a:endParaRPr lang="en-US" dirty="0"/>
          </a:p>
          <a:p>
            <a:pPr marL="0" indent="0" algn="ctr">
              <a:buNone/>
            </a:pPr>
            <a:endParaRPr lang="en-US" dirty="0" smtClean="0"/>
          </a:p>
          <a:p>
            <a:pPr marL="0" indent="0" algn="ctr">
              <a:buNone/>
            </a:pPr>
            <a:r>
              <a:rPr lang="en-US" dirty="0"/>
              <a:t>o</a:t>
            </a:r>
            <a:r>
              <a:rPr lang="en-US" dirty="0" smtClean="0"/>
              <a:t>f abstract data</a:t>
            </a:r>
          </a:p>
          <a:p>
            <a:pPr marL="0" indent="0">
              <a:buNone/>
            </a:pPr>
            <a:endParaRPr lang="en-US" dirty="0"/>
          </a:p>
        </p:txBody>
      </p:sp>
    </p:spTree>
    <p:extLst>
      <p:ext uri="{BB962C8B-B14F-4D97-AF65-F5344CB8AC3E}">
        <p14:creationId xmlns:p14="http://schemas.microsoft.com/office/powerpoint/2010/main" val="1783720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12-08 at 6.33.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81000"/>
            <a:ext cx="9753601" cy="7315200"/>
          </a:xfrm>
          <a:prstGeom prst="rect">
            <a:avLst/>
          </a:prstGeom>
        </p:spPr>
      </p:pic>
    </p:spTree>
    <p:extLst>
      <p:ext uri="{BB962C8B-B14F-4D97-AF65-F5344CB8AC3E}">
        <p14:creationId xmlns:p14="http://schemas.microsoft.com/office/powerpoint/2010/main" val="320793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dirty="0" smtClean="0"/>
              <a:t>Amplifying cognition through:</a:t>
            </a:r>
          </a:p>
          <a:p>
            <a:r>
              <a:rPr lang="en-US" dirty="0"/>
              <a:t>i</a:t>
            </a:r>
            <a:r>
              <a:rPr lang="en-US" dirty="0" smtClean="0"/>
              <a:t>ncreased resources </a:t>
            </a:r>
          </a:p>
          <a:p>
            <a:r>
              <a:rPr lang="en-US" dirty="0"/>
              <a:t>r</a:t>
            </a:r>
            <a:r>
              <a:rPr lang="en-US" dirty="0" smtClean="0"/>
              <a:t>educed search</a:t>
            </a:r>
          </a:p>
          <a:p>
            <a:r>
              <a:rPr lang="en-US" dirty="0"/>
              <a:t>r</a:t>
            </a:r>
            <a:r>
              <a:rPr lang="en-US" dirty="0" smtClean="0"/>
              <a:t>ecognition of patterns</a:t>
            </a:r>
          </a:p>
          <a:p>
            <a:r>
              <a:rPr lang="en-US" dirty="0"/>
              <a:t>p</a:t>
            </a:r>
            <a:r>
              <a:rPr lang="en-US" dirty="0" smtClean="0"/>
              <a:t>erceptual inference</a:t>
            </a:r>
          </a:p>
          <a:p>
            <a:r>
              <a:rPr lang="en-US" dirty="0"/>
              <a:t>p</a:t>
            </a:r>
            <a:r>
              <a:rPr lang="en-US" dirty="0" smtClean="0"/>
              <a:t>erceptual </a:t>
            </a:r>
            <a:r>
              <a:rPr lang="en-US" dirty="0"/>
              <a:t>m</a:t>
            </a:r>
            <a:r>
              <a:rPr lang="en-US" dirty="0" smtClean="0"/>
              <a:t>onitoring</a:t>
            </a:r>
          </a:p>
          <a:p>
            <a:r>
              <a:rPr lang="en-US" dirty="0"/>
              <a:t>m</a:t>
            </a:r>
            <a:r>
              <a:rPr lang="en-US" dirty="0" smtClean="0"/>
              <a:t>anipulation of the medium (interaction)</a:t>
            </a:r>
          </a:p>
          <a:p>
            <a:pPr marL="0" indent="0">
              <a:buNone/>
            </a:pPr>
            <a:r>
              <a:rPr lang="en-US" dirty="0"/>
              <a:t>[</a:t>
            </a:r>
            <a:r>
              <a:rPr lang="en-US" dirty="0" err="1"/>
              <a:t>Mackinlay</a:t>
            </a:r>
            <a:r>
              <a:rPr lang="en-US" dirty="0"/>
              <a:t>, Card, &amp; </a:t>
            </a:r>
            <a:r>
              <a:rPr lang="en-US" dirty="0" err="1"/>
              <a:t>Shneiderman</a:t>
            </a:r>
            <a:r>
              <a:rPr lang="en-US" dirty="0"/>
              <a:t>, 1999]</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4064125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6-12-08 at 6.5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533400"/>
            <a:ext cx="8686800" cy="5896080"/>
          </a:xfrm>
          <a:prstGeom prst="rect">
            <a:avLst/>
          </a:prstGeom>
        </p:spPr>
      </p:pic>
      <p:sp>
        <p:nvSpPr>
          <p:cNvPr id="6" name="Rectangle 5"/>
          <p:cNvSpPr/>
          <p:nvPr/>
        </p:nvSpPr>
        <p:spPr>
          <a:xfrm>
            <a:off x="4832190" y="6172200"/>
            <a:ext cx="4311810" cy="369332"/>
          </a:xfrm>
          <a:prstGeom prst="rect">
            <a:avLst/>
          </a:prstGeom>
        </p:spPr>
        <p:txBody>
          <a:bodyPr wrap="none">
            <a:spAutoFit/>
          </a:bodyPr>
          <a:lstStyle/>
          <a:p>
            <a:r>
              <a:rPr lang="en-US" dirty="0"/>
              <a:t>[</a:t>
            </a:r>
            <a:r>
              <a:rPr lang="en-US" dirty="0" err="1"/>
              <a:t>Mackinlay</a:t>
            </a:r>
            <a:r>
              <a:rPr lang="en-US" dirty="0"/>
              <a:t>, Card, &amp; </a:t>
            </a:r>
            <a:r>
              <a:rPr lang="en-US" dirty="0" err="1"/>
              <a:t>Shneiderman</a:t>
            </a:r>
            <a:r>
              <a:rPr lang="en-US" dirty="0"/>
              <a:t>, 1999]</a:t>
            </a:r>
          </a:p>
        </p:txBody>
      </p:sp>
    </p:spTree>
    <p:extLst>
      <p:ext uri="{BB962C8B-B14F-4D97-AF65-F5344CB8AC3E}">
        <p14:creationId xmlns:p14="http://schemas.microsoft.com/office/powerpoint/2010/main" val="6902465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5581</TotalTime>
  <Words>429</Words>
  <Application>Microsoft Macintosh PowerPoint</Application>
  <PresentationFormat>On-screen Show (4:3)</PresentationFormat>
  <Paragraphs>80</Paragraphs>
  <Slides>15</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Bebas Neue</vt:lpstr>
      <vt:lpstr>Calibri</vt:lpstr>
      <vt:lpstr>Office Theme</vt:lpstr>
      <vt:lpstr>Custom Design</vt:lpstr>
      <vt:lpstr>Why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Data Science</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Administrator</dc:creator>
  <cp:lastModifiedBy>Andrew Reagan</cp:lastModifiedBy>
  <cp:revision>159</cp:revision>
  <dcterms:created xsi:type="dcterms:W3CDTF">2016-03-21T14:12:59Z</dcterms:created>
  <dcterms:modified xsi:type="dcterms:W3CDTF">2017-01-25T20:45:31Z</dcterms:modified>
</cp:coreProperties>
</file>